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0"/>
  </p:notesMasterIdLst>
  <p:sldIdLst>
    <p:sldId id="258" r:id="rId2"/>
    <p:sldId id="257" r:id="rId3"/>
    <p:sldId id="267" r:id="rId4"/>
    <p:sldId id="266" r:id="rId5"/>
    <p:sldId id="268" r:id="rId6"/>
    <p:sldId id="263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EA186-8DEF-4242-BAA4-59CC69D9FC7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24AE-E6E1-45DC-AE73-45DF9995F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5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FA6C63C2-6CC4-4D69-B330-8740ECB5A0D8}" type="slidenum">
              <a:rPr lang="ru-RU">
                <a:solidFill>
                  <a:prstClr val="black"/>
                </a:solidFill>
                <a:latin typeface="Calibri"/>
              </a:rPr>
              <a:pPr defTabSz="915680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8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15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93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29F2D5-F101-48A0-81FD-E9BBCF583331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0F3993-A8B3-4E81-8D11-750FA37E25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3081" y="116632"/>
            <a:ext cx="4431926" cy="897694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КОМИТЕТ ГОСУДАРСТВЕННЫХ ДОХОДОВ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МИНИСТЕРСТВА ФИНАНСОВ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РЕСПУБЛИКИ КАЗАХСТАН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345307" y="2215979"/>
            <a:ext cx="6467475" cy="2652020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288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</a:t>
            </a: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ализация пилотного проекта </a:t>
            </a:r>
          </a:p>
          <a:p>
            <a:pPr lvl="0" algn="ctr" defTabSz="914288">
              <a:defRPr/>
            </a:pP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по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совершенствованию администрирования НДС на основании </a:t>
            </a:r>
            <a:endParaRPr lang="ru-RU" sz="2800" b="1" dirty="0" smtClean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 defTabSz="914288">
              <a:defRPr/>
            </a:pP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ИС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«ЭСФ» с применением СУР </a:t>
            </a:r>
            <a:endParaRPr lang="en-US" sz="2800" b="1" dirty="0" smtClean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 defTabSz="914288">
              <a:defRPr/>
            </a:pP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временное ограничение выписки электронных счет-фактур</a:t>
            </a: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)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9471" y="6329395"/>
            <a:ext cx="2491327" cy="282141"/>
          </a:xfrm>
          <a:prstGeom prst="rect">
            <a:avLst/>
          </a:prstGeom>
          <a:noFill/>
        </p:spPr>
        <p:txBody>
          <a:bodyPr wrap="square" lIns="66044" tIns="33026" rIns="66044" bIns="33026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г. НУР-СУЛТАН, 2020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6008"/>
            <a:ext cx="1152128" cy="11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20090" y="231010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30119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Пилотный проект разработан в целях содействия добросовестным налогоплательщикам путем проведения мероприятий по выявлению лиц, являющимися неблагонадежными и исключению их деятельности на ранней стадии для недопущения совершения нарушений налогового законодательства Республики Казахстан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рамках пилотного проекта производится не устранение последствий деятельности фирм «однодневок» путем налоговых проверок, исков в суды, где есть риски пропуска сроков исковой давности и начисление пени, а приостановление деятельности фирм «однодневок» на ранних стадиях. 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508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Цель пилотного проекта</a:t>
            </a:r>
            <a:endParaRPr lang="ru-RU" sz="22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80909" y="204651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508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Сроки реализации и участники пилотного проекта</a:t>
            </a:r>
            <a:endParaRPr lang="ru-RU" sz="22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Сроки проведения пилотного проекта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Реализация пилотного проекта по ограничению выписки ЭСФ началась в октябре 2019 года и продлится до 1 июля 2021 года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  <a:p>
            <a:endParaRPr lang="ru-RU" sz="2000" u="sng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Участники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пилотного проекта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Пунктом 3 Правил установлено, что участниками пилотного проекта являются: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1) плательщики НДС, которые отнесены к высокой степени риска, определенной на основании СУР, основанной на анализе данных по приобретённым и реализованным товарам, работам и услугам;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2) налогоплательщики (контрагенты), являющиеся получателями товаров, работ, услуг согласно ЭСФ, выписанным налогоплательщиками, которые отнесены к высокой степени риска;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3) органы государственных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36074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79512" y="188640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3071032"/>
            <a:ext cx="2160240" cy="1078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ТОО «А» выписал ЭСФ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55576" y="1061221"/>
            <a:ext cx="1784727" cy="1016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ТОО «В» покупатель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44208" y="1061221"/>
            <a:ext cx="1872209" cy="1016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ТОО «С» покупатель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16200000" flipV="1">
            <a:off x="2023834" y="2311112"/>
            <a:ext cx="1207901" cy="1008112"/>
          </a:xfrm>
          <a:prstGeom prst="bentConnector3">
            <a:avLst>
              <a:gd name="adj1" fmla="val -468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5400000" flipH="1" flipV="1">
            <a:off x="5633745" y="2248615"/>
            <a:ext cx="1188878" cy="1152128"/>
          </a:xfrm>
          <a:prstGeom prst="bentConnector3">
            <a:avLst>
              <a:gd name="adj1" fmla="val -2496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3707904" y="4869160"/>
            <a:ext cx="1297017" cy="115258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4" name="Прямая со стрелкой 73"/>
          <p:cNvCxnSpPr/>
          <p:nvPr/>
        </p:nvCxnSpPr>
        <p:spPr>
          <a:xfrm flipH="1" flipV="1">
            <a:off x="4341026" y="4221088"/>
            <a:ext cx="14950" cy="499087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80033" y="4244895"/>
            <a:ext cx="228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нет активов,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приобретения товара, нет контрактов на недропользование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67844" y="235534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Реализация щебня и СМР на 1,7 млрд. тенге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5686085" y="1574426"/>
            <a:ext cx="684076" cy="9069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>
          <a:xfrm>
            <a:off x="3275856" y="980728"/>
            <a:ext cx="2268252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Направлены извещения и начата претензионно-исковая работа</a:t>
            </a:r>
          </a:p>
        </p:txBody>
      </p:sp>
      <p:cxnSp>
        <p:nvCxnSpPr>
          <p:cNvPr id="126" name="Прямая со стрелкой 125"/>
          <p:cNvCxnSpPr/>
          <p:nvPr/>
        </p:nvCxnSpPr>
        <p:spPr>
          <a:xfrm flipH="1">
            <a:off x="2540303" y="1569277"/>
            <a:ext cx="591536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с двумя вырезанными противолежащими углами 140"/>
          <p:cNvSpPr/>
          <p:nvPr/>
        </p:nvSpPr>
        <p:spPr>
          <a:xfrm>
            <a:off x="5436097" y="4013430"/>
            <a:ext cx="2674624" cy="1719825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 результатам СУР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ТОО «А» направлено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уведомление, которое не исполнено, выписка ЭСФ ограничена</a:t>
            </a:r>
          </a:p>
        </p:txBody>
      </p:sp>
      <p:pic>
        <p:nvPicPr>
          <p:cNvPr id="142" name="Picture 6" descr="C:\Users\zhkozbagarova\Desktop\Для слайда\Без назван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3" y="3338052"/>
            <a:ext cx="882098" cy="8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79512" y="132643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5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508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Критерии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отбора</a:t>
            </a:r>
            <a:endParaRPr lang="ru-RU" sz="22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Для того,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чтобы мотивировать предпринимателей вести надлежащий учет и налоговую дисциплину органы государственных доходов определили критерий не являющимся конфиденциальной информацией. Данные критерии также применяются при категорировании налогоплательщиков.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Отбор налогоплательщиков осуществляется исключительно на центральном уровне по результатам тщательного анализа. А критерии отбора, которые не являются тайной, раскрыты в 136 статье Налогового кодекса.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Введение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эксплуатацию ИС СУР и ИС ЭСФ позволяет проводить интеллектуальный анализ данных, выявлять причинно-следственные связи и более эффективно и оперативно реагировать на нарушения налогового законодательства. Для выявления бестоварных операций анализу подвергаются все выписанные счета фактуры и сделки, не дожидаясь подачи налоговых деклараций.</a:t>
            </a:r>
          </a:p>
        </p:txBody>
      </p:sp>
    </p:spTree>
    <p:extLst>
      <p:ext uri="{BB962C8B-B14F-4D97-AF65-F5344CB8AC3E}">
        <p14:creationId xmlns:p14="http://schemas.microsoft.com/office/powerpoint/2010/main" val="3859064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79512" y="132643"/>
            <a:ext cx="8856984" cy="632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6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89421"/>
              </p:ext>
            </p:extLst>
          </p:nvPr>
        </p:nvGraphicFramePr>
        <p:xfrm>
          <a:off x="755572" y="1556792"/>
          <a:ext cx="7632849" cy="4176464"/>
        </p:xfrm>
        <a:graphic>
          <a:graphicData uri="http://schemas.openxmlformats.org/drawingml/2006/table">
            <a:tbl>
              <a:tblPr/>
              <a:tblGrid>
                <a:gridCol w="1604857"/>
                <a:gridCol w="753499"/>
                <a:gridCol w="753499"/>
                <a:gridCol w="753499"/>
                <a:gridCol w="753499"/>
                <a:gridCol w="753499"/>
                <a:gridCol w="753499"/>
                <a:gridCol w="753499"/>
                <a:gridCol w="753499"/>
              </a:tblGrid>
              <a:tr h="344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ТИПЫ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I </a:t>
                      </a:r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группа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II </a:t>
                      </a:r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группа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III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группа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IV </a:t>
                      </a:r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группа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товар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услуги, работы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товар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услуги, работы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товар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услуги, работы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товар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услуги, работы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96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реализация                          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(пример отражения в ЭСФ)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не имеет значение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не имеет значение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"кожа"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"ремонт"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"кожа" - 1,5 тыс.ед.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"ремонт" - 1,5 тыс.ед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"кожа" - 1,5 тыс.ед.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"ремонт" - 1,5 тыс.ед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приобретение                    </a:t>
                      </a:r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(пример отражения в ЭСФ)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отсутствует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отсутствует 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"железо"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транспорт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. услуги"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"кожа" - 0,5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ед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"ремонт" - 0,5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тыс.ед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"кожа" - 1,5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тыс.ед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"ремонт" - 1,5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тыс.ед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признаки фиктивности выписанных ЭСФ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признаки уклонения от уплаты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Х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508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Классификация типовых схем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отработке рисковых 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13846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1">
            <a:extLst>
              <a:ext uri="{FF2B5EF4-FFF2-40B4-BE49-F238E27FC236}">
                <a16:creationId xmlns:a16="http://schemas.microsoft.com/office/drawing/2014/main" xmlns="" id="{C848B19D-2F2F-480F-BD17-4C8C3720A3E5}"/>
              </a:ext>
            </a:extLst>
          </p:cNvPr>
          <p:cNvSpPr/>
          <p:nvPr/>
        </p:nvSpPr>
        <p:spPr>
          <a:xfrm>
            <a:off x="179512" y="76645"/>
            <a:ext cx="8856984" cy="632061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Пилотный проект ограничению выписки ЭСФ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7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3164"/>
              </p:ext>
            </p:extLst>
          </p:nvPr>
        </p:nvGraphicFramePr>
        <p:xfrm>
          <a:off x="755576" y="836712"/>
          <a:ext cx="7638478" cy="54692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8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8577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Arial" pitchFamily="34" charset="0"/>
                        </a:rPr>
                        <a:t>Результаты пилотного проекта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0" marR="457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2023">
                <a:tc>
                  <a:txBody>
                    <a:bodyPr/>
                    <a:lstStyle/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Разработаны Правила по реализации пилотного проекта по совершенствованию администрирования НДС на основании ИС ЭСФ с применением СУР  </a:t>
                      </a:r>
                      <a:r>
                        <a:rPr lang="ru-RU" sz="20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(</a:t>
                      </a:r>
                      <a:r>
                        <a:rPr lang="ru-RU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утверждены Приказом Первого заместителя Премьер-Министра РК</a:t>
                      </a:r>
                      <a:r>
                        <a:rPr lang="ru-RU" sz="20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– МФ РК от 3.10.2019 года</a:t>
                      </a:r>
                      <a:r>
                        <a:rPr lang="ru-RU" sz="20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№ 1084;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сегодняшний день пилотом о</a:t>
                      </a: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хвачено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7,2 тыс. налогоплательщиков </a:t>
                      </a: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суммой оборота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2,7 трлн.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тенге.</a:t>
                      </a:r>
                      <a:endParaRPr lang="ru-RU" sz="20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Пилотный проект дополнительно обеспечил поступление в бюджет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17 млрд.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тенге.</a:t>
                      </a:r>
                      <a:endParaRPr lang="ru-RU" sz="2000" b="1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Предотвращена утечка по схемам уклонения от уплаты на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68,2 млрд. тенге НДС</a:t>
                      </a: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US" sz="20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Подано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873 иска </a:t>
                      </a: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 признание сделки недействительным на сумму НДС </a:t>
                      </a:r>
                      <a:r>
                        <a:rPr lang="ru-RU" sz="20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18,2 млрд. тенге</a:t>
                      </a:r>
                      <a:r>
                        <a:rPr lang="ru-RU" sz="20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0" i="0" u="none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7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276225" y="-1524497"/>
            <a:ext cx="9144000" cy="621833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pPr marL="87301" indent="-87301" defTabSz="685698">
              <a:spcBef>
                <a:spcPct val="0"/>
              </a:spcBef>
            </a:pPr>
            <a:endParaRPr lang="ru-RU" sz="18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7082021" y="6485756"/>
            <a:ext cx="2057400" cy="365125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ru-RU"/>
            </a:defPPr>
            <a:lvl1pPr marL="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4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897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346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795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243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691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140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589" algn="l" defTabSz="778897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84173"/>
            <a:fld id="{F9BFB489-2B81-4C5F-94C6-197528BB56D0}" type="slidenum">
              <a:rPr lang="ru-RU" sz="10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84173"/>
              <a:t>8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4434" y="2962798"/>
            <a:ext cx="406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985</TotalTime>
  <Words>668</Words>
  <Application>Microsoft Office PowerPoint</Application>
  <PresentationFormat>Экран (4:3)</PresentationFormat>
  <Paragraphs>121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Цель пилотного проекта</vt:lpstr>
      <vt:lpstr>Сроки реализации и участники пилотного проекта</vt:lpstr>
      <vt:lpstr>Презентация PowerPoint</vt:lpstr>
      <vt:lpstr>Критерии отбора</vt:lpstr>
      <vt:lpstr>Классификация типовых схем при отработке рисковых налогоплательщиков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Каиржанова Алмагуль</dc:creator>
  <cp:lastModifiedBy>Даурен Нургожаев</cp:lastModifiedBy>
  <cp:revision>57</cp:revision>
  <dcterms:created xsi:type="dcterms:W3CDTF">2020-08-03T12:03:00Z</dcterms:created>
  <dcterms:modified xsi:type="dcterms:W3CDTF">2020-08-10T10:25:38Z</dcterms:modified>
</cp:coreProperties>
</file>